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95" r:id="rId3"/>
    <p:sldId id="259" r:id="rId4"/>
    <p:sldId id="261" r:id="rId5"/>
    <p:sldId id="296" r:id="rId6"/>
    <p:sldId id="298" r:id="rId7"/>
    <p:sldId id="299" r:id="rId8"/>
    <p:sldId id="300" r:id="rId9"/>
    <p:sldId id="301" r:id="rId10"/>
    <p:sldId id="307" r:id="rId11"/>
    <p:sldId id="308" r:id="rId12"/>
    <p:sldId id="312" r:id="rId13"/>
    <p:sldId id="306" r:id="rId14"/>
    <p:sldId id="314" r:id="rId15"/>
    <p:sldId id="305" r:id="rId16"/>
    <p:sldId id="321" r:id="rId17"/>
    <p:sldId id="317" r:id="rId18"/>
    <p:sldId id="324" r:id="rId19"/>
    <p:sldId id="318" r:id="rId20"/>
    <p:sldId id="325" r:id="rId21"/>
    <p:sldId id="315" r:id="rId22"/>
    <p:sldId id="326" r:id="rId23"/>
    <p:sldId id="322" r:id="rId24"/>
    <p:sldId id="327" r:id="rId25"/>
    <p:sldId id="328" r:id="rId26"/>
    <p:sldId id="319" r:id="rId27"/>
    <p:sldId id="329" r:id="rId28"/>
    <p:sldId id="320" r:id="rId29"/>
    <p:sldId id="330" r:id="rId30"/>
    <p:sldId id="323" r:id="rId31"/>
    <p:sldId id="331" r:id="rId32"/>
    <p:sldId id="302" r:id="rId33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35"/>
      <p:bold r:id="rId36"/>
      <p:italic r:id="rId37"/>
      <p:boldItalic r:id="rId38"/>
    </p:embeddedFont>
    <p:embeddedFont>
      <p:font typeface="Quicksand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lo" initials="D" lastIdx="8" clrIdx="0">
    <p:extLst>
      <p:ext uri="{19B8F6BF-5375-455C-9EA6-DF929625EA0E}">
        <p15:presenceInfo xmlns:p15="http://schemas.microsoft.com/office/powerpoint/2012/main" userId="Dani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70" autoAdjust="0"/>
  </p:normalViewPr>
  <p:slideViewPr>
    <p:cSldViewPr snapToGrid="0">
      <p:cViewPr varScale="1">
        <p:scale>
          <a:sx n="91" d="100"/>
          <a:sy n="91" d="100"/>
        </p:scale>
        <p:origin x="12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BE3493E-9A46-4CD5-165B-4D2B40CF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>
            <a:extLst>
              <a:ext uri="{FF2B5EF4-FFF2-40B4-BE49-F238E27FC236}">
                <a16:creationId xmlns:a16="http://schemas.microsoft.com/office/drawing/2014/main" id="{D009ECF5-8329-5FCD-D784-4167A4844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>
            <a:extLst>
              <a:ext uri="{FF2B5EF4-FFF2-40B4-BE49-F238E27FC236}">
                <a16:creationId xmlns:a16="http://schemas.microsoft.com/office/drawing/2014/main" id="{9E2BDFDB-A170-06A1-C9DD-BC553821C9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020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013D030-48A4-B2F5-B3E8-895C15F62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>
            <a:extLst>
              <a:ext uri="{FF2B5EF4-FFF2-40B4-BE49-F238E27FC236}">
                <a16:creationId xmlns:a16="http://schemas.microsoft.com/office/drawing/2014/main" id="{A63B9394-612B-2EB2-6A97-92815FDFA9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>
            <a:extLst>
              <a:ext uri="{FF2B5EF4-FFF2-40B4-BE49-F238E27FC236}">
                <a16:creationId xmlns:a16="http://schemas.microsoft.com/office/drawing/2014/main" id="{CE006C2D-76C6-D9DD-0BD2-0AF194383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05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B22974E-F470-3022-3747-93BD4920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>
            <a:extLst>
              <a:ext uri="{FF2B5EF4-FFF2-40B4-BE49-F238E27FC236}">
                <a16:creationId xmlns:a16="http://schemas.microsoft.com/office/drawing/2014/main" id="{7E73CF83-E300-28D1-0EF3-447D0A60E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>
            <a:extLst>
              <a:ext uri="{FF2B5EF4-FFF2-40B4-BE49-F238E27FC236}">
                <a16:creationId xmlns:a16="http://schemas.microsoft.com/office/drawing/2014/main" id="{0D25C671-37A5-839D-5EAD-CE46CFAD9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392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2F74D283-7902-C4DB-DDC4-BACA2EF02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>
            <a:extLst>
              <a:ext uri="{FF2B5EF4-FFF2-40B4-BE49-F238E27FC236}">
                <a16:creationId xmlns:a16="http://schemas.microsoft.com/office/drawing/2014/main" id="{E164ADB0-8769-AC47-486F-B7478978F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>
            <a:extLst>
              <a:ext uri="{FF2B5EF4-FFF2-40B4-BE49-F238E27FC236}">
                <a16:creationId xmlns:a16="http://schemas.microsoft.com/office/drawing/2014/main" id="{04438A8A-EC9C-4795-1686-1F2094048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245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2B76A84-BC40-F09D-BBE7-1A8ACC87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>
            <a:extLst>
              <a:ext uri="{FF2B5EF4-FFF2-40B4-BE49-F238E27FC236}">
                <a16:creationId xmlns:a16="http://schemas.microsoft.com/office/drawing/2014/main" id="{6DB5B117-A734-BAA6-114D-ACEC21369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>
            <a:extLst>
              <a:ext uri="{FF2B5EF4-FFF2-40B4-BE49-F238E27FC236}">
                <a16:creationId xmlns:a16="http://schemas.microsoft.com/office/drawing/2014/main" id="{1B71923A-4088-F0CB-E9C3-255152AFB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Font typeface="Arial" panose="020B0604020202020204" pitchFamily="34" charset="0"/>
              <a:buNone/>
            </a:pPr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0722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66D92A71-F7EF-7500-0039-B8A8D3986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>
            <a:extLst>
              <a:ext uri="{FF2B5EF4-FFF2-40B4-BE49-F238E27FC236}">
                <a16:creationId xmlns:a16="http://schemas.microsoft.com/office/drawing/2014/main" id="{AA5D875B-CB54-F12A-E34C-CE7D9A1ABC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>
            <a:extLst>
              <a:ext uri="{FF2B5EF4-FFF2-40B4-BE49-F238E27FC236}">
                <a16:creationId xmlns:a16="http://schemas.microsoft.com/office/drawing/2014/main" id="{539190DA-CD48-5B1A-06AE-68E38CA674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738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AD1B1C6-70F5-E412-0F86-1DF7B04B9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>
            <a:extLst>
              <a:ext uri="{FF2B5EF4-FFF2-40B4-BE49-F238E27FC236}">
                <a16:creationId xmlns:a16="http://schemas.microsoft.com/office/drawing/2014/main" id="{AA66DB12-066F-CD76-A07C-FDC40E3C84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>
            <a:extLst>
              <a:ext uri="{FF2B5EF4-FFF2-40B4-BE49-F238E27FC236}">
                <a16:creationId xmlns:a16="http://schemas.microsoft.com/office/drawing/2014/main" id="{85F09F55-9CD0-3ECE-38C0-3EDB34E41A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Font typeface="+mj-lt"/>
              <a:buNone/>
            </a:pPr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83457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5B576C34-E0BE-A7F2-91C5-53709FA8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10FAB18E-687B-4D9D-975A-15B49FC42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3F2421C8-954F-5B8C-5578-6B03780B9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51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5D4C5D10-AB9A-C26A-4E7E-DBA0C37D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90DD4D26-679B-AD71-9140-4F9013F58C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C43BF581-2A0B-A558-3DB2-E3EE7904DC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150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AC4C05B3-CD8A-D5BC-8B03-8D6870999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F03B36AB-9626-80BD-FF16-88B169D47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14EBE305-2DCA-09F8-6E13-CCB6819CF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96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B2599C70-E861-146F-4E7E-2C578280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>
            <a:extLst>
              <a:ext uri="{FF2B5EF4-FFF2-40B4-BE49-F238E27FC236}">
                <a16:creationId xmlns:a16="http://schemas.microsoft.com/office/drawing/2014/main" id="{278AD43E-B620-9C05-FC26-7B8FC72414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>
            <a:extLst>
              <a:ext uri="{FF2B5EF4-FFF2-40B4-BE49-F238E27FC236}">
                <a16:creationId xmlns:a16="http://schemas.microsoft.com/office/drawing/2014/main" id="{AFCD9511-80CA-3FE4-3FF0-F24B398A86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787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1588CACD-9BAF-6E62-9B80-52138287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5A92FB03-5FE9-4F46-1D46-CEF2D914B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50FD2A8B-B91C-959A-26A0-42A8CC4332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761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2B3E8CCE-4B96-3AA2-7B15-67CED1165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80367053-327B-F2F0-FA3E-9CABF0645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55BD587B-22AD-66B2-9A8B-92BEF6DA09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957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6935C5A1-3A35-9472-9F86-FC5A039CA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966EF223-752C-4018-94C6-94E15006D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49F0E2A1-023D-B85A-8E7C-7FE9CAC10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000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7971F364-CA36-3F8D-F8CC-3ECD98D9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64B743C5-8D11-3531-5C12-6A3CCECF3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48C1BA5B-27E8-5298-2058-49B968AEF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98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4AECB34C-EDF8-A367-8A45-90B81F1B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418E7FFA-7793-2578-FD4A-F6CBFF97A3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B7750BDB-46CA-F9DD-A3B7-32F6ADFFD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672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8ADCB049-3CE4-A4B6-4C0B-7156440D6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EFD39698-B958-4D5E-615F-65F455160F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1A141AEE-65B1-1AE3-8E27-9B63F5CD3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554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21B1F59F-30A6-51AC-CB0D-6552F621F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7EFF2D24-B25F-6CB8-D9F0-6D4A5164DF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91873FD6-A6B0-1A7D-DC42-98A999AAF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210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8E67FD35-7124-FB24-3F0F-51E0BDF8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CFFAC7C9-0630-86CB-780F-3B6AC85EFF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A117CF31-BF9F-411B-52E8-7238F05CD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57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E617F841-2C8D-5286-3941-B131A1EB8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FB8FD08D-9016-5813-D82E-9EEEE263B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DED913DE-CD63-AE74-9825-D1058A1AC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751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53A18D86-4F50-F31A-9DAC-8B2D7436D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7B8FBD52-BC81-401B-7078-A3A93F6E50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70D97F91-E153-8A76-C133-2408B8974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4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911FAF08-2DB6-1212-DA85-8B235C51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3CAE8615-4BEA-2ED0-C883-449368B97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C1AADE1C-4A6D-2000-1984-B0E8D8D9DB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765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653E7614-0E8E-D39E-0D75-51D28A490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92539d425_0_327:notes">
            <a:extLst>
              <a:ext uri="{FF2B5EF4-FFF2-40B4-BE49-F238E27FC236}">
                <a16:creationId xmlns:a16="http://schemas.microsoft.com/office/drawing/2014/main" id="{20430724-E027-1609-E2DC-675376D03A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92539d425_0_327:notes">
            <a:extLst>
              <a:ext uri="{FF2B5EF4-FFF2-40B4-BE49-F238E27FC236}">
                <a16:creationId xmlns:a16="http://schemas.microsoft.com/office/drawing/2014/main" id="{952CB627-C565-1C88-086C-F972B7DED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Font typeface="Arial" panose="020B0604020202020204" pitchFamily="34" charset="0"/>
              <a:buNone/>
            </a:pPr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372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>
          <a:extLst>
            <a:ext uri="{FF2B5EF4-FFF2-40B4-BE49-F238E27FC236}">
              <a16:creationId xmlns:a16="http://schemas.microsoft.com/office/drawing/2014/main" id="{B6AE6A78-BC4F-3160-2951-19753939E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113:notes">
            <a:extLst>
              <a:ext uri="{FF2B5EF4-FFF2-40B4-BE49-F238E27FC236}">
                <a16:creationId xmlns:a16="http://schemas.microsoft.com/office/drawing/2014/main" id="{817C6FC0-E518-7373-90E3-51C024611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113:notes">
            <a:extLst>
              <a:ext uri="{FF2B5EF4-FFF2-40B4-BE49-F238E27FC236}">
                <a16:creationId xmlns:a16="http://schemas.microsoft.com/office/drawing/2014/main" id="{63B3591E-786C-CF63-7C44-638EA2E90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243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C6CB006E-BB1E-476D-FA96-92A08C502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>
            <a:extLst>
              <a:ext uri="{FF2B5EF4-FFF2-40B4-BE49-F238E27FC236}">
                <a16:creationId xmlns:a16="http://schemas.microsoft.com/office/drawing/2014/main" id="{DFFE03D4-2352-43EF-87CD-11948AC167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>
            <a:extLst>
              <a:ext uri="{FF2B5EF4-FFF2-40B4-BE49-F238E27FC236}">
                <a16:creationId xmlns:a16="http://schemas.microsoft.com/office/drawing/2014/main" id="{DA614ABE-43A9-FCD9-8B74-F0AE77847D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9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9194B19-E867-2AB4-97CA-A6944BECD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>
            <a:extLst>
              <a:ext uri="{FF2B5EF4-FFF2-40B4-BE49-F238E27FC236}">
                <a16:creationId xmlns:a16="http://schemas.microsoft.com/office/drawing/2014/main" id="{5EDA3332-B7F3-69C4-7E8B-F78C2056A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>
            <a:extLst>
              <a:ext uri="{FF2B5EF4-FFF2-40B4-BE49-F238E27FC236}">
                <a16:creationId xmlns:a16="http://schemas.microsoft.com/office/drawing/2014/main" id="{3CC0A1EC-4301-9EE8-F46F-C036E3C0AC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70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CF44804-5D17-9040-8489-895D3E03E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>
            <a:extLst>
              <a:ext uri="{FF2B5EF4-FFF2-40B4-BE49-F238E27FC236}">
                <a16:creationId xmlns:a16="http://schemas.microsoft.com/office/drawing/2014/main" id="{04BDB143-0697-278A-28CA-4FE849653B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>
            <a:extLst>
              <a:ext uri="{FF2B5EF4-FFF2-40B4-BE49-F238E27FC236}">
                <a16:creationId xmlns:a16="http://schemas.microsoft.com/office/drawing/2014/main" id="{51DEED35-1D98-4A05-6372-1028B4447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167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3C4AB8D-0DDC-AB73-800F-2CF59612E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>
            <a:extLst>
              <a:ext uri="{FF2B5EF4-FFF2-40B4-BE49-F238E27FC236}">
                <a16:creationId xmlns:a16="http://schemas.microsoft.com/office/drawing/2014/main" id="{ED5F9695-CC4B-BA9C-0DE0-A092B54CB8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>
            <a:extLst>
              <a:ext uri="{FF2B5EF4-FFF2-40B4-BE49-F238E27FC236}">
                <a16:creationId xmlns:a16="http://schemas.microsoft.com/office/drawing/2014/main" id="{820A65BD-556E-A234-8B06-F26BED79F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694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10D39398-3527-DD5F-3F0D-D9A19DBB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>
            <a:extLst>
              <a:ext uri="{FF2B5EF4-FFF2-40B4-BE49-F238E27FC236}">
                <a16:creationId xmlns:a16="http://schemas.microsoft.com/office/drawing/2014/main" id="{F9ADA098-0B3C-C756-531C-E48743C21A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>
            <a:extLst>
              <a:ext uri="{FF2B5EF4-FFF2-40B4-BE49-F238E27FC236}">
                <a16:creationId xmlns:a16="http://schemas.microsoft.com/office/drawing/2014/main" id="{60AB2EC6-B8C1-C5FA-DAF5-AFD32E504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29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64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fmpeg.org/download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53356" y="2571750"/>
            <a:ext cx="7817857" cy="57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Aplikacija za rad sa audio fajlovim</a:t>
            </a:r>
            <a:r>
              <a:rPr lang="sr-Latn-RS" sz="3600"/>
              <a:t>a</a:t>
            </a:r>
            <a:endParaRPr sz="3600"/>
          </a:p>
        </p:txBody>
      </p:sp>
      <p:sp>
        <p:nvSpPr>
          <p:cNvPr id="2" name="Google Shape;71;p12">
            <a:extLst>
              <a:ext uri="{FF2B5EF4-FFF2-40B4-BE49-F238E27FC236}">
                <a16:creationId xmlns:a16="http://schemas.microsoft.com/office/drawing/2014/main" id="{E0D53751-D227-F39A-BE98-9A40FB6E3A8C}"/>
              </a:ext>
            </a:extLst>
          </p:cNvPr>
          <p:cNvSpPr txBox="1">
            <a:spLocks/>
          </p:cNvSpPr>
          <p:nvPr/>
        </p:nvSpPr>
        <p:spPr>
          <a:xfrm>
            <a:off x="4434840" y="4568013"/>
            <a:ext cx="6680400" cy="57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ctr"/>
            <a:r>
              <a:rPr lang="pl-PL" sz="2400"/>
              <a:t>Danilo Nikolić 1813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0BE85C3-6E9B-6446-12FE-4AD4AB623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>
            <a:extLst>
              <a:ext uri="{FF2B5EF4-FFF2-40B4-BE49-F238E27FC236}">
                <a16:creationId xmlns:a16="http://schemas.microsoft.com/office/drawing/2014/main" id="{BA56A56C-AFF0-20CA-99EF-B451F9C8F3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867" y="597449"/>
            <a:ext cx="6858000" cy="428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Osnovne odlike</a:t>
            </a:r>
            <a:endParaRPr sz="3600"/>
          </a:p>
        </p:txBody>
      </p:sp>
      <p:sp>
        <p:nvSpPr>
          <p:cNvPr id="109" name="Google Shape;109;p17">
            <a:extLst>
              <a:ext uri="{FF2B5EF4-FFF2-40B4-BE49-F238E27FC236}">
                <a16:creationId xmlns:a16="http://schemas.microsoft.com/office/drawing/2014/main" id="{D1D8CD68-3E4F-6587-35FA-72CEA7DFD2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9867" y="1323505"/>
            <a:ext cx="7282796" cy="2496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Široka podrška za formate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Transkodiranje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Komandna linija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Podrška za filtere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Multiplatformska dostupnost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Visoka optimizacija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Podrška za razne kodeke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Manipulacija zvuka</a:t>
            </a:r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5BBF3CD9-9CA1-1FDA-2DA5-9C7D370AD4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89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A787E2D-72C5-92E9-7086-F29EA371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>
            <a:extLst>
              <a:ext uri="{FF2B5EF4-FFF2-40B4-BE49-F238E27FC236}">
                <a16:creationId xmlns:a16="http://schemas.microsoft.com/office/drawing/2014/main" id="{B83D9AB6-FF0B-D773-49F1-CF77A23A8B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867" y="597449"/>
            <a:ext cx="6858000" cy="428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>
                <a:solidFill>
                  <a:schemeClr val="accent2">
                    <a:lumMod val="75000"/>
                  </a:schemeClr>
                </a:solidFill>
              </a:rPr>
              <a:t>Ffmpeg komande</a:t>
            </a:r>
            <a:endParaRPr sz="3600">
              <a:solidFill>
                <a:srgbClr val="39C0BA"/>
              </a:solidFill>
            </a:endParaRPr>
          </a:p>
        </p:txBody>
      </p:sp>
      <p:sp>
        <p:nvSpPr>
          <p:cNvPr id="109" name="Google Shape;109;p17">
            <a:extLst>
              <a:ext uri="{FF2B5EF4-FFF2-40B4-BE49-F238E27FC236}">
                <a16:creationId xmlns:a16="http://schemas.microsoft.com/office/drawing/2014/main" id="{2261576C-58C0-7E01-2173-ECA2554A41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9867" y="1885692"/>
            <a:ext cx="7829973" cy="175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Prosta ffmpeg komanda ima format</a:t>
            </a:r>
          </a:p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200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[Command Prompt] </a:t>
            </a:r>
            <a:r>
              <a:rPr lang="en-US" sz="2000">
                <a:solidFill>
                  <a:srgbClr val="D848E7"/>
                </a:solidFill>
                <a:latin typeface="Helvetica" charset="0"/>
                <a:ea typeface="Helvetica" charset="0"/>
                <a:cs typeface="Helvetica" charset="0"/>
              </a:rPr>
              <a:t>[Input File] </a:t>
            </a:r>
            <a:r>
              <a:rPr lang="en-US" sz="2000">
                <a:solidFill>
                  <a:srgbClr val="FFFF00"/>
                </a:solidFill>
                <a:latin typeface="Helvetica" charset="0"/>
                <a:ea typeface="Helvetica" charset="0"/>
                <a:cs typeface="Helvetica" charset="0"/>
              </a:rPr>
              <a:t>[Flags/Actions] </a:t>
            </a:r>
            <a:r>
              <a:rPr lang="en-US" sz="200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[Output File]</a:t>
            </a:r>
            <a:endParaRPr lang="sr-Latn-RS" sz="20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Primer:</a:t>
            </a:r>
          </a:p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en-US" sz="180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ffmpeg </a:t>
            </a:r>
            <a:r>
              <a:rPr lang="en-US" sz="1800">
                <a:solidFill>
                  <a:srgbClr val="D848E7"/>
                </a:solidFill>
                <a:latin typeface="Helvetica" charset="0"/>
                <a:ea typeface="Helvetica" charset="0"/>
                <a:cs typeface="Helvetica" charset="0"/>
              </a:rPr>
              <a:t>-i /filepath/inputfile.ext </a:t>
            </a:r>
            <a:r>
              <a:rPr lang="en-US" sz="1800">
                <a:solidFill>
                  <a:srgbClr val="FFFF00"/>
                </a:solidFill>
                <a:latin typeface="Helvetica" charset="0"/>
                <a:ea typeface="Helvetica" charset="0"/>
                <a:cs typeface="Helvetica" charset="0"/>
              </a:rPr>
              <a:t>-flag </a:t>
            </a:r>
            <a:r>
              <a:rPr lang="en-US" sz="1800" i="1">
                <a:solidFill>
                  <a:srgbClr val="FFFF00"/>
                </a:solidFill>
                <a:latin typeface="Helvetica" charset="0"/>
                <a:ea typeface="Helvetica" charset="0"/>
                <a:cs typeface="Helvetica" charset="0"/>
              </a:rPr>
              <a:t>some_action</a:t>
            </a:r>
            <a:r>
              <a:rPr lang="en-US" sz="18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80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/filepath/outputfile.ext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sr-Latn-RS" sz="2000"/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885FA219-50C8-6147-6957-E7C0274F54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20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5476238-8883-5BFA-2103-3E3DFBD5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>
            <a:extLst>
              <a:ext uri="{FF2B5EF4-FFF2-40B4-BE49-F238E27FC236}">
                <a16:creationId xmlns:a16="http://schemas.microsoft.com/office/drawing/2014/main" id="{3F87E6BE-5EA6-C73E-E8A4-BBA5381D9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867" y="391368"/>
            <a:ext cx="8021990" cy="635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>
                <a:solidFill>
                  <a:schemeClr val="accent2">
                    <a:lumMod val="75000"/>
                  </a:schemeClr>
                </a:solidFill>
              </a:rPr>
              <a:t>Ffmpeg funkcije (Python biblioteka)</a:t>
            </a:r>
            <a:endParaRPr sz="3600">
              <a:solidFill>
                <a:srgbClr val="39C0BA"/>
              </a:solidFill>
            </a:endParaRPr>
          </a:p>
        </p:txBody>
      </p:sp>
      <p:sp>
        <p:nvSpPr>
          <p:cNvPr id="109" name="Google Shape;109;p17">
            <a:extLst>
              <a:ext uri="{FF2B5EF4-FFF2-40B4-BE49-F238E27FC236}">
                <a16:creationId xmlns:a16="http://schemas.microsoft.com/office/drawing/2014/main" id="{517357B2-98E3-2E90-B1D1-33358D151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9867" y="1694262"/>
            <a:ext cx="7829973" cy="175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>
              <a:buClr>
                <a:schemeClr val="accent1"/>
              </a:buClr>
              <a:buSzPts val="2400"/>
            </a:pPr>
            <a:r>
              <a:rPr lang="sr-Latn-RS" sz="2000"/>
              <a:t>input()</a:t>
            </a:r>
          </a:p>
          <a:p>
            <a:pPr marL="419100" indent="-342900">
              <a:buClr>
                <a:schemeClr val="accent1"/>
              </a:buClr>
              <a:buSzPts val="2400"/>
            </a:pPr>
            <a:r>
              <a:rPr lang="sr-Latn-RS" sz="2000"/>
              <a:t>output()</a:t>
            </a:r>
          </a:p>
          <a:p>
            <a:pPr marL="419100" indent="-342900">
              <a:buClr>
                <a:schemeClr val="accent1"/>
              </a:buClr>
              <a:buSzPts val="2400"/>
            </a:pPr>
            <a:r>
              <a:rPr lang="sr-Latn-RS" sz="2000"/>
              <a:t>probe()</a:t>
            </a:r>
          </a:p>
          <a:p>
            <a:pPr marL="419100" indent="-342900">
              <a:buClr>
                <a:schemeClr val="accent1"/>
              </a:buClr>
              <a:buSzPts val="2400"/>
            </a:pPr>
            <a:r>
              <a:rPr lang="sr-Latn-RS" sz="2000"/>
              <a:t>run()</a:t>
            </a:r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16CA1BB7-BD42-1FB6-D769-8A45AF590D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54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D71BDAA2-7875-533F-A174-462EFAC6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>
            <a:extLst>
              <a:ext uri="{FF2B5EF4-FFF2-40B4-BE49-F238E27FC236}">
                <a16:creationId xmlns:a16="http://schemas.microsoft.com/office/drawing/2014/main" id="{3C3E2F42-BC91-BEDB-FF9B-B27C3218FB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28858" y="2319523"/>
            <a:ext cx="7780803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/>
              <a:t>Kada koristiti FFmpeg?</a:t>
            </a:r>
            <a:endParaRPr sz="3600"/>
          </a:p>
        </p:txBody>
      </p:sp>
      <p:sp>
        <p:nvSpPr>
          <p:cNvPr id="96" name="Google Shape;96;p15">
            <a:extLst>
              <a:ext uri="{FF2B5EF4-FFF2-40B4-BE49-F238E27FC236}">
                <a16:creationId xmlns:a16="http://schemas.microsoft.com/office/drawing/2014/main" id="{09738F93-B488-E1F3-DD13-5CEA76B3EEDB}"/>
              </a:ext>
            </a:extLst>
          </p:cNvPr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1334A78F-5F61-D125-6220-42E09B07F1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967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8D9CED48-58B6-2358-E9D7-B093AECC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>
            <a:extLst>
              <a:ext uri="{FF2B5EF4-FFF2-40B4-BE49-F238E27FC236}">
                <a16:creationId xmlns:a16="http://schemas.microsoft.com/office/drawing/2014/main" id="{93A8830B-D95F-FAA0-791C-952D5F2E0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867" y="597449"/>
            <a:ext cx="6858000" cy="428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>
                <a:solidFill>
                  <a:srgbClr val="39C0BA"/>
                </a:solidFill>
              </a:rPr>
              <a:t>Kada koristiti FFmpeg?</a:t>
            </a:r>
            <a:endParaRPr sz="3600">
              <a:solidFill>
                <a:srgbClr val="39C0BA"/>
              </a:solidFill>
            </a:endParaRPr>
          </a:p>
        </p:txBody>
      </p:sp>
      <p:sp>
        <p:nvSpPr>
          <p:cNvPr id="109" name="Google Shape;109;p17">
            <a:extLst>
              <a:ext uri="{FF2B5EF4-FFF2-40B4-BE49-F238E27FC236}">
                <a16:creationId xmlns:a16="http://schemas.microsoft.com/office/drawing/2014/main" id="{1EAB389D-5A8F-6389-455E-2CDCD095C1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9867" y="1528452"/>
            <a:ext cx="7829973" cy="2774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indent="-342900">
              <a:spcAft>
                <a:spcPts val="600"/>
              </a:spcAft>
              <a:buClr>
                <a:schemeClr val="accent1"/>
              </a:buClr>
              <a:buSzPts val="2400"/>
            </a:pPr>
            <a:r>
              <a:rPr lang="sr-Latn-RS" sz="2000"/>
              <a:t>Ffmpeg je idealno rešenje kada je neophodno sledeće: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sr-Latn-RS" sz="2000"/>
              <a:t>Visoka kontrola nad konverzijom i obradom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sr-Latn-RS" sz="2000"/>
              <a:t>Automatizacija velikih podataka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sr-Latn-RS" sz="2000"/>
              <a:t>Rad sa različitim formatima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sr-Latn-RS" sz="2000"/>
              <a:t>Optimizacija performansi i resursa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sr-Latn-RS" sz="2000"/>
              <a:t>Projekti na više platformi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sr-Latn-RS" sz="2000"/>
              <a:t>Visoka fleksibilnost</a:t>
            </a:r>
          </a:p>
          <a:p>
            <a:pPr lvl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sr-Latn-RS" sz="2000"/>
              <a:t>Razvoj specifičnih rešenja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sr-Latn-RS" sz="2000"/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BC9A71C1-FB2E-7B76-733E-4C0D7E9225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139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B303B952-32E8-59BD-A7BD-D03F8B5D6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>
            <a:extLst>
              <a:ext uri="{FF2B5EF4-FFF2-40B4-BE49-F238E27FC236}">
                <a16:creationId xmlns:a16="http://schemas.microsoft.com/office/drawing/2014/main" id="{4F79A198-DEB4-C59F-91B3-30D2B1A394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/>
              <a:t>Aplikacija</a:t>
            </a:r>
            <a:endParaRPr sz="3600"/>
          </a:p>
        </p:txBody>
      </p:sp>
      <p:sp>
        <p:nvSpPr>
          <p:cNvPr id="96" name="Google Shape;96;p15">
            <a:extLst>
              <a:ext uri="{FF2B5EF4-FFF2-40B4-BE49-F238E27FC236}">
                <a16:creationId xmlns:a16="http://schemas.microsoft.com/office/drawing/2014/main" id="{1AE1ADDA-5664-7ABC-3800-78C66C85EBD8}"/>
              </a:ext>
            </a:extLst>
          </p:cNvPr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B3718F43-54B0-3A95-69B4-C9CC1E2019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6038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476C0B6-0352-D6C4-542C-D5493DA5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>
            <a:extLst>
              <a:ext uri="{FF2B5EF4-FFF2-40B4-BE49-F238E27FC236}">
                <a16:creationId xmlns:a16="http://schemas.microsoft.com/office/drawing/2014/main" id="{2F6A9336-2D9B-5C01-BC1E-43E8B4C88A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867" y="597449"/>
            <a:ext cx="6858000" cy="428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>
                <a:solidFill>
                  <a:srgbClr val="39C0BA"/>
                </a:solidFill>
              </a:rPr>
              <a:t>Tehnologije</a:t>
            </a:r>
            <a:endParaRPr sz="3600">
              <a:solidFill>
                <a:srgbClr val="39C0BA"/>
              </a:solidFill>
            </a:endParaRPr>
          </a:p>
        </p:txBody>
      </p:sp>
      <p:sp>
        <p:nvSpPr>
          <p:cNvPr id="109" name="Google Shape;109;p17">
            <a:extLst>
              <a:ext uri="{FF2B5EF4-FFF2-40B4-BE49-F238E27FC236}">
                <a16:creationId xmlns:a16="http://schemas.microsoft.com/office/drawing/2014/main" id="{8B6DF900-2E13-28CF-620D-F6792EF9F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9867" y="1165081"/>
            <a:ext cx="7829973" cy="1406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accent1"/>
              </a:buClr>
              <a:buSzPts val="2400"/>
              <a:buNone/>
            </a:pPr>
            <a:r>
              <a:rPr lang="sr-Latn-RS" sz="2000"/>
              <a:t>Tehnologije korišćene za kreiranje aplikacije:</a:t>
            </a:r>
          </a:p>
          <a:p>
            <a:pPr marL="419100" indent="-342900">
              <a:buClr>
                <a:schemeClr val="accent1"/>
              </a:buClr>
              <a:buSzPts val="2400"/>
            </a:pPr>
            <a:r>
              <a:rPr lang="sr-Latn-RS" sz="2000"/>
              <a:t>Python</a:t>
            </a:r>
          </a:p>
          <a:p>
            <a:pPr marL="419100" indent="-342900">
              <a:buClr>
                <a:schemeClr val="accent1"/>
              </a:buClr>
              <a:buSzPts val="2400"/>
            </a:pPr>
            <a:r>
              <a:rPr lang="sr-Latn-RS" sz="2000"/>
              <a:t>Biblioteke ffmpeg, tkinter, ttkbootstrap i PIL</a:t>
            </a:r>
          </a:p>
          <a:p>
            <a:pPr marL="419100" indent="-342900">
              <a:buClr>
                <a:schemeClr val="accent1"/>
              </a:buClr>
              <a:buSzPts val="2400"/>
            </a:pPr>
            <a:r>
              <a:rPr lang="sr-Latn-RS" sz="2000"/>
              <a:t>FFmpeg frejmvork (</a:t>
            </a:r>
            <a:r>
              <a:rPr lang="sr-Latn-RS" sz="2000">
                <a:hlinkClick r:id="rId3"/>
              </a:rPr>
              <a:t>https://www.ffmpeg.org/download.html</a:t>
            </a:r>
            <a:r>
              <a:rPr lang="sr-Latn-RS" sz="2000"/>
              <a:t>)</a:t>
            </a:r>
          </a:p>
          <a:p>
            <a:pPr marL="76200" indent="0">
              <a:buClr>
                <a:schemeClr val="accent1"/>
              </a:buClr>
              <a:buSzPts val="2400"/>
              <a:buNone/>
            </a:pPr>
            <a:endParaRPr lang="sr-Latn-RS" sz="200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endParaRPr lang="sr-Latn-RS" sz="2000"/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1B2445F2-F508-781A-5146-CBD948BF86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87A01-C759-4A81-3C23-C3FB796AB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046" y="3069923"/>
            <a:ext cx="1281704" cy="1406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312C1-A0C6-DA22-8C0A-03AEEDE9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867" y="2710400"/>
            <a:ext cx="3054543" cy="203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9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DAE7BAB4-03C9-9B93-B04F-3A27AA67A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F23A49A4-29D0-1C60-1B91-BF102851E0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9032A-DF96-61B0-BBFB-D6DF32F5E6E5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E9353-DE86-000A-FD5C-65630073E745}"/>
              </a:ext>
            </a:extLst>
          </p:cNvPr>
          <p:cNvSpPr txBox="1"/>
          <p:nvPr/>
        </p:nvSpPr>
        <p:spPr>
          <a:xfrm>
            <a:off x="960539" y="472345"/>
            <a:ext cx="2210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Trimovanje</a:t>
            </a:r>
            <a:endParaRPr kumimoji="0" lang="sr-Latn-RS" sz="20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2" name="Trim">
            <a:hlinkClick r:id="" action="ppaction://media"/>
            <a:extLst>
              <a:ext uri="{FF2B5EF4-FFF2-40B4-BE49-F238E27FC236}">
                <a16:creationId xmlns:a16="http://schemas.microsoft.com/office/drawing/2014/main" id="{21009258-FA11-CF05-C841-A731FD7F7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677" y="872455"/>
            <a:ext cx="5332646" cy="40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8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5DCDF081-EAB9-A16D-E317-508E08BB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B409F7BB-2FD2-1BB0-74F8-9ABAA73E33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26F53-7BC6-9E43-16E5-0168DF0A6AEF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C7A42-7A19-035E-0B3F-1ECDBCE4FD8D}"/>
              </a:ext>
            </a:extLst>
          </p:cNvPr>
          <p:cNvSpPr txBox="1"/>
          <p:nvPr/>
        </p:nvSpPr>
        <p:spPr>
          <a:xfrm>
            <a:off x="960539" y="472345"/>
            <a:ext cx="2210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Trimovanje</a:t>
            </a:r>
            <a:endParaRPr kumimoji="0" lang="sr-Latn-RS" sz="20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58F5F-6A47-9EB2-E842-55A1D50A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34" y="1272565"/>
            <a:ext cx="6835732" cy="26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4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CD5D737A-02F6-CAD6-4C7F-2745FF022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88688FCC-8281-2D22-F796-F6AE5676DF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963BF8-496D-3853-4B8C-168E8F82F105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A50E2-D168-E2C1-9BFB-4172DE30B6CB}"/>
              </a:ext>
            </a:extLst>
          </p:cNvPr>
          <p:cNvSpPr txBox="1"/>
          <p:nvPr/>
        </p:nvSpPr>
        <p:spPr>
          <a:xfrm>
            <a:off x="960539" y="472345"/>
            <a:ext cx="2210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Merge</a:t>
            </a:r>
            <a:endParaRPr kumimoji="0" lang="sr-Latn-RS" sz="20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2" name="Merge">
            <a:hlinkClick r:id="" action="ppaction://media"/>
            <a:extLst>
              <a:ext uri="{FF2B5EF4-FFF2-40B4-BE49-F238E27FC236}">
                <a16:creationId xmlns:a16="http://schemas.microsoft.com/office/drawing/2014/main" id="{1E0390FA-00E1-9E95-71D2-347BD9C916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1892" y="865256"/>
            <a:ext cx="5347761" cy="40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2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422E2FB-E3C4-0851-AF09-ED9831DC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>
            <a:extLst>
              <a:ext uri="{FF2B5EF4-FFF2-40B4-BE49-F238E27FC236}">
                <a16:creationId xmlns:a16="http://schemas.microsoft.com/office/drawing/2014/main" id="{7DD20B71-877D-CA87-304B-60DC35D4DFF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15412" y="949556"/>
            <a:ext cx="1822636" cy="5799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/>
              <a:t>Sadržaj</a:t>
            </a:r>
            <a:endParaRPr sz="3600"/>
          </a:p>
        </p:txBody>
      </p:sp>
      <p:sp>
        <p:nvSpPr>
          <p:cNvPr id="123" name="Google Shape;123;p18">
            <a:extLst>
              <a:ext uri="{FF2B5EF4-FFF2-40B4-BE49-F238E27FC236}">
                <a16:creationId xmlns:a16="http://schemas.microsoft.com/office/drawing/2014/main" id="{2C3F21A0-7CBA-F4A5-5842-306C05F420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E7EE7-39C3-0729-C60A-38538E84ADCD}"/>
              </a:ext>
            </a:extLst>
          </p:cNvPr>
          <p:cNvSpPr txBox="1"/>
          <p:nvPr/>
        </p:nvSpPr>
        <p:spPr>
          <a:xfrm>
            <a:off x="1015412" y="1947175"/>
            <a:ext cx="60162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◦"/>
              <a:tabLst/>
              <a:defRPr/>
            </a:pPr>
            <a:r>
              <a:rPr kumimoji="0" lang="sr-Latn-RS" sz="2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Uvod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◦"/>
              <a:tabLst/>
              <a:defRPr/>
            </a:pPr>
            <a:r>
              <a:rPr lang="sr-Latn-RS" sz="2400">
                <a:solidFill>
                  <a:srgbClr val="F3F3F3"/>
                </a:solidFill>
                <a:latin typeface="Quicksand"/>
                <a:sym typeface="Quicksand"/>
              </a:rPr>
              <a:t>Šta je FFmpeg</a:t>
            </a:r>
            <a:r>
              <a:rPr lang="en-GB" sz="2400">
                <a:solidFill>
                  <a:srgbClr val="F3F3F3"/>
                </a:solidFill>
                <a:latin typeface="Quicksand"/>
                <a:sym typeface="Quicksand"/>
              </a:rPr>
              <a:t>?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◦"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Osnovne odlike</a:t>
            </a:r>
            <a:endParaRPr kumimoji="0" lang="sr-Latn-RS" sz="2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◦"/>
              <a:tabLst/>
              <a:defRPr/>
            </a:pPr>
            <a:r>
              <a:rPr lang="sr-Latn-RS" sz="2400">
                <a:solidFill>
                  <a:srgbClr val="F3F3F3"/>
                </a:solidFill>
                <a:latin typeface="Quicksand"/>
                <a:sym typeface="Quicksand"/>
              </a:rPr>
              <a:t>Kada koristiti FFmpeg?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buFont typeface="Quicksand"/>
              <a:buChar char="◦"/>
              <a:tabLst/>
              <a:defRPr/>
            </a:pPr>
            <a:r>
              <a: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Aplikacija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76817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40C824BB-E20F-2A77-BF81-906A6E076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D31F82E6-83CA-E431-9F42-842F44251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9EA70-6D9A-57AA-A96A-3563CCEAF7B5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6445C7-3F16-40EA-8C53-EEAED505CAD2}"/>
              </a:ext>
            </a:extLst>
          </p:cNvPr>
          <p:cNvSpPr txBox="1"/>
          <p:nvPr/>
        </p:nvSpPr>
        <p:spPr>
          <a:xfrm>
            <a:off x="960539" y="472345"/>
            <a:ext cx="22104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Merge</a:t>
            </a:r>
            <a:endParaRPr kumimoji="0" lang="sr-Latn-RS" sz="20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8E2AF-5FB1-2B9C-B038-13894FD7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65" y="936701"/>
            <a:ext cx="6812870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8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0A99F417-5CC7-5947-23A0-0ECF8292D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2525866E-56EE-7E9F-5728-D2DB447B96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7E38F-4EA0-DFEE-AB59-7A0F476A87E1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0F3272-B502-45FA-A9D9-452B7DE1C069}"/>
              </a:ext>
            </a:extLst>
          </p:cNvPr>
          <p:cNvSpPr txBox="1"/>
          <p:nvPr/>
        </p:nvSpPr>
        <p:spPr>
          <a:xfrm>
            <a:off x="960539" y="472345"/>
            <a:ext cx="4581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Konverzija fajl</a:t>
            </a: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ova i kompresija</a:t>
            </a:r>
          </a:p>
        </p:txBody>
      </p:sp>
      <p:pic>
        <p:nvPicPr>
          <p:cNvPr id="2" name="Konverzija">
            <a:hlinkClick r:id="" action="ppaction://media"/>
            <a:extLst>
              <a:ext uri="{FF2B5EF4-FFF2-40B4-BE49-F238E27FC236}">
                <a16:creationId xmlns:a16="http://schemas.microsoft.com/office/drawing/2014/main" id="{E7E1DA6D-FC8D-CFAC-AFA5-6C0094EFC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2859" y="872425"/>
            <a:ext cx="5338281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8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B64F2B02-A6FA-C5E7-FC2D-3F744CAD8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248C12D7-ADDD-621F-6CC7-D04A7FF181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782F1-F6E9-5CA8-9C48-EB016929E43F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CFCD9A-778E-83FA-87EE-36DD84F5A117}"/>
              </a:ext>
            </a:extLst>
          </p:cNvPr>
          <p:cNvSpPr txBox="1"/>
          <p:nvPr/>
        </p:nvSpPr>
        <p:spPr>
          <a:xfrm>
            <a:off x="960539" y="472345"/>
            <a:ext cx="4581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Konverzija fajl</a:t>
            </a: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ova i kompresija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5A8B8-596C-C282-3DEF-86CBD4F9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50" y="2168750"/>
            <a:ext cx="7420342" cy="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10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ED972B42-027F-33DD-08A2-35D5ACF7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E33B86FC-3588-2C54-82A9-6CDA1CEC8F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1E538-24A7-F074-55B6-780426C40CA6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5F377B-7E91-1D87-0D91-953E4EF049DE}"/>
              </a:ext>
            </a:extLst>
          </p:cNvPr>
          <p:cNvSpPr txBox="1"/>
          <p:nvPr/>
        </p:nvSpPr>
        <p:spPr>
          <a:xfrm>
            <a:off x="960539" y="472345"/>
            <a:ext cx="4581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Pregled kompresovanih fajlova</a:t>
            </a:r>
          </a:p>
        </p:txBody>
      </p:sp>
      <p:pic>
        <p:nvPicPr>
          <p:cNvPr id="4" name="Tabela">
            <a:hlinkClick r:id="" action="ppaction://media"/>
            <a:extLst>
              <a:ext uri="{FF2B5EF4-FFF2-40B4-BE49-F238E27FC236}">
                <a16:creationId xmlns:a16="http://schemas.microsoft.com/office/drawing/2014/main" id="{C88D1E8A-9BEA-C879-9341-3668D6ABDF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1892" y="848734"/>
            <a:ext cx="5369607" cy="40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2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FCF0DC05-D41D-5B8E-D41F-6A6284549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7A561450-A0B4-9890-A857-38F5330D5D8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66B70-C297-EB96-D819-E2AAD5BCD851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CE6D67-8A8B-7F80-A322-9324206E5680}"/>
              </a:ext>
            </a:extLst>
          </p:cNvPr>
          <p:cNvSpPr txBox="1"/>
          <p:nvPr/>
        </p:nvSpPr>
        <p:spPr>
          <a:xfrm>
            <a:off x="960539" y="472345"/>
            <a:ext cx="63944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Pregled kompresovanih fajlova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 - detalji</a:t>
            </a:r>
            <a:endParaRPr kumimoji="0" lang="sr-Latn-RS" sz="20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A1317F-573E-8814-7331-1A68E8025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84" y="1072510"/>
            <a:ext cx="4283075" cy="35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11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13C8A594-F08F-EE28-47E5-3DA4F961C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D37C8CE2-DFCA-CC43-7B49-EC5120E2DC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81E99-8F09-FF8D-1862-D510BCA9E31B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FC97FE-4255-3295-4B22-1A76EBD749F4}"/>
              </a:ext>
            </a:extLst>
          </p:cNvPr>
          <p:cNvSpPr txBox="1"/>
          <p:nvPr/>
        </p:nvSpPr>
        <p:spPr>
          <a:xfrm>
            <a:off x="960538" y="472345"/>
            <a:ext cx="6027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Pregled kompresovanih fajlova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 - spektogram</a:t>
            </a:r>
            <a:endParaRPr kumimoji="0" lang="sr-Latn-RS" sz="20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9B449-16A6-1243-3A9D-8D998C22C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50" y="1072510"/>
            <a:ext cx="5654334" cy="35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7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A1FD6F4F-C345-1C6E-CCF0-1FF3B3404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350615D8-7C08-D993-9F19-8104A690F9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70C989-73C1-ACE5-E66C-78F40CD8D0F9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C895B-E395-679A-A20F-261A4BA07A7A}"/>
              </a:ext>
            </a:extLst>
          </p:cNvPr>
          <p:cNvSpPr txBox="1"/>
          <p:nvPr/>
        </p:nvSpPr>
        <p:spPr>
          <a:xfrm>
            <a:off x="960539" y="472345"/>
            <a:ext cx="361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Editovanje</a:t>
            </a: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 metapodataka</a:t>
            </a:r>
          </a:p>
        </p:txBody>
      </p:sp>
      <p:pic>
        <p:nvPicPr>
          <p:cNvPr id="4" name="Edit">
            <a:hlinkClick r:id="" action="ppaction://media"/>
            <a:extLst>
              <a:ext uri="{FF2B5EF4-FFF2-40B4-BE49-F238E27FC236}">
                <a16:creationId xmlns:a16="http://schemas.microsoft.com/office/drawing/2014/main" id="{4FF566EB-F5BA-1CF5-112C-0DEE69D03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1482" y="870342"/>
            <a:ext cx="5341035" cy="40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7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F43CA144-9D47-F48E-3B02-670BD2F7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4328ADB1-56AF-535C-7074-941039C6A6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C14B9-8EC4-754D-B1A9-FD09FEF123E1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CCD264-1D54-0A28-2645-136830A93B55}"/>
              </a:ext>
            </a:extLst>
          </p:cNvPr>
          <p:cNvSpPr txBox="1"/>
          <p:nvPr/>
        </p:nvSpPr>
        <p:spPr>
          <a:xfrm>
            <a:off x="960539" y="472345"/>
            <a:ext cx="3611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Editovanje</a:t>
            </a: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 metapodataka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EA9F4-EA75-5D5D-7A93-EEE54CF3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50" y="1072510"/>
            <a:ext cx="5028832" cy="37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40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E520C292-4CB6-4FAE-9B8A-F94789C7D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46FF028D-B83B-E1DE-C25B-E126ADD3BB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89F2A-7B72-7400-DF1D-26B41A77692A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ED1F2-9378-9462-A9EA-92C484319D60}"/>
              </a:ext>
            </a:extLst>
          </p:cNvPr>
          <p:cNvSpPr txBox="1"/>
          <p:nvPr/>
        </p:nvSpPr>
        <p:spPr>
          <a:xfrm>
            <a:off x="960538" y="472345"/>
            <a:ext cx="42952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Dodatno </a:t>
            </a:r>
            <a:r>
              <a:rPr lang="sr-Latn-RS" sz="2000">
                <a:solidFill>
                  <a:srgbClr val="F3F3F3"/>
                </a:solidFill>
                <a:latin typeface="Quicksand"/>
                <a:sym typeface="Quicksand"/>
              </a:rPr>
              <a:t>p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ode</a:t>
            </a: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šavanje audia</a:t>
            </a:r>
          </a:p>
        </p:txBody>
      </p:sp>
      <p:pic>
        <p:nvPicPr>
          <p:cNvPr id="4" name="Advanced edit">
            <a:hlinkClick r:id="" action="ppaction://media"/>
            <a:extLst>
              <a:ext uri="{FF2B5EF4-FFF2-40B4-BE49-F238E27FC236}">
                <a16:creationId xmlns:a16="http://schemas.microsoft.com/office/drawing/2014/main" id="{6CAB5CE4-DB2A-3C02-F1FD-95FD1A8D8E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4767" y="875311"/>
            <a:ext cx="5334466" cy="40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0E4D5168-39F1-1605-CE03-2868E414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43053C30-EB0A-D23F-4E3A-CFF7D99011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501CF-4153-E760-35B2-E7E2C47AE3B0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658C43-3584-6592-ACE8-61FCB5FDD3DD}"/>
              </a:ext>
            </a:extLst>
          </p:cNvPr>
          <p:cNvSpPr txBox="1"/>
          <p:nvPr/>
        </p:nvSpPr>
        <p:spPr>
          <a:xfrm>
            <a:off x="960538" y="472345"/>
            <a:ext cx="42952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Dodatno </a:t>
            </a:r>
            <a:r>
              <a:rPr lang="sr-Latn-RS" sz="2000">
                <a:solidFill>
                  <a:srgbClr val="F3F3F3"/>
                </a:solidFill>
                <a:latin typeface="Quicksand"/>
                <a:sym typeface="Quicksand"/>
              </a:rPr>
              <a:t>p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ode</a:t>
            </a:r>
            <a:r>
              <a:rPr kumimoji="0" lang="sr-Latn-R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šavanje audia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173DE-50D8-B25B-609D-3C559DDB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26"/>
          <a:stretch/>
        </p:blipFill>
        <p:spPr>
          <a:xfrm>
            <a:off x="1325898" y="1272565"/>
            <a:ext cx="7054776" cy="33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4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Uvod</a:t>
            </a:r>
            <a:endParaRPr sz="3600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2813BB6C-0A2C-589E-ECF6-637A0E19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59230140-C7FD-E1B4-B4F4-45F41F8F54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C8E9-5271-060F-1F9A-D732154095CF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5B2C1-D335-8D7C-CBD3-FE15DA7097A4}"/>
              </a:ext>
            </a:extLst>
          </p:cNvPr>
          <p:cNvSpPr txBox="1"/>
          <p:nvPr/>
        </p:nvSpPr>
        <p:spPr>
          <a:xfrm>
            <a:off x="960538" y="472345"/>
            <a:ext cx="42952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Ekstrakcija audia iz video fajla</a:t>
            </a:r>
            <a:endParaRPr kumimoji="0" lang="sr-Latn-RS" sz="20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4" name="Ekstrakcija">
            <a:hlinkClick r:id="" action="ppaction://media"/>
            <a:extLst>
              <a:ext uri="{FF2B5EF4-FFF2-40B4-BE49-F238E27FC236}">
                <a16:creationId xmlns:a16="http://schemas.microsoft.com/office/drawing/2014/main" id="{7B0FB917-C28C-390A-2179-3A8FC2DFA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1045" y="872455"/>
            <a:ext cx="5341910" cy="40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6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>
          <a:extLst>
            <a:ext uri="{FF2B5EF4-FFF2-40B4-BE49-F238E27FC236}">
              <a16:creationId xmlns:a16="http://schemas.microsoft.com/office/drawing/2014/main" id="{9EF1063F-0044-CF51-BC1D-F10D5266E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>
            <a:extLst>
              <a:ext uri="{FF2B5EF4-FFF2-40B4-BE49-F238E27FC236}">
                <a16:creationId xmlns:a16="http://schemas.microsoft.com/office/drawing/2014/main" id="{9932FC5E-3D35-072D-4024-3E4D4F9141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A2EC9-EA50-DA50-0E4B-E611281369D6}"/>
              </a:ext>
            </a:extLst>
          </p:cNvPr>
          <p:cNvSpPr txBox="1"/>
          <p:nvPr/>
        </p:nvSpPr>
        <p:spPr>
          <a:xfrm>
            <a:off x="1333850" y="8724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r-Latn-RS" sz="2000">
              <a:latin typeface="Quicksand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E7585-8FD2-D8F3-43BC-83B95B2353D3}"/>
              </a:ext>
            </a:extLst>
          </p:cNvPr>
          <p:cNvSpPr txBox="1"/>
          <p:nvPr/>
        </p:nvSpPr>
        <p:spPr>
          <a:xfrm>
            <a:off x="960538" y="472345"/>
            <a:ext cx="42952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400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Quicksand"/>
                <a:sym typeface="Quicksand"/>
              </a:rPr>
              <a:t>Ekstrakcija audia iz video fajla</a:t>
            </a:r>
            <a:endParaRPr kumimoji="0" lang="sr-Latn-RS" sz="20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Quicksand"/>
              <a:sym typeface="Quicksa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A74F3-809C-8382-F97B-C8FE4A0F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510" y="1440082"/>
            <a:ext cx="5082980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3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>
          <a:extLst>
            <a:ext uri="{FF2B5EF4-FFF2-40B4-BE49-F238E27FC236}">
              <a16:creationId xmlns:a16="http://schemas.microsoft.com/office/drawing/2014/main" id="{2C119E1B-2B16-47FC-6825-7F797563E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>
            <a:extLst>
              <a:ext uri="{FF2B5EF4-FFF2-40B4-BE49-F238E27FC236}">
                <a16:creationId xmlns:a16="http://schemas.microsoft.com/office/drawing/2014/main" id="{71A5534E-352E-7476-FB5F-EF133756CA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Google Shape;336;p34">
            <a:extLst>
              <a:ext uri="{FF2B5EF4-FFF2-40B4-BE49-F238E27FC236}">
                <a16:creationId xmlns:a16="http://schemas.microsoft.com/office/drawing/2014/main" id="{AF1A21DD-706F-527E-E230-020E52CF54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462188" y="2280972"/>
            <a:ext cx="5269196" cy="5815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sr-Latn-RS" sz="4800">
                <a:solidFill>
                  <a:srgbClr val="F3F3F3"/>
                </a:solidFill>
              </a:rPr>
              <a:t>Hvala na pažnji!</a:t>
            </a:r>
            <a:endParaRPr sz="480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3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049867" y="597449"/>
            <a:ext cx="6858000" cy="428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9C0BA"/>
                </a:solidFill>
              </a:rPr>
              <a:t>Uvod</a:t>
            </a:r>
            <a:endParaRPr sz="360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07671" y="1360629"/>
            <a:ext cx="6928658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2000"/>
              <a:t>Upravljanje </a:t>
            </a:r>
            <a:r>
              <a:rPr lang="sr-Latn-RS" sz="2000"/>
              <a:t>i konverzija audio fajlova danas postaju sve važniji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Aplikacije koje omogućavaju jednostavnu i efikasnu obradu zvuka pružaju korisnicima fleksibilnost da konvertuju, optimizuju i uređuju audio zapise za različite potrebe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Neka od najpopularnijih rešenja koja se koriste za ovu svrhu su Audacity, VLC Media Player i drugi</a:t>
            </a:r>
            <a:endParaRPr sz="200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F566AD16-9783-C36A-B141-269D53013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>
            <a:extLst>
              <a:ext uri="{FF2B5EF4-FFF2-40B4-BE49-F238E27FC236}">
                <a16:creationId xmlns:a16="http://schemas.microsoft.com/office/drawing/2014/main" id="{94408085-EF0B-0BA6-0AEE-776E6F132DD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/>
              <a:t>Šta je FFmpeg</a:t>
            </a:r>
            <a:r>
              <a:rPr lang="en-US" sz="3600"/>
              <a:t>?</a:t>
            </a:r>
            <a:endParaRPr sz="3600"/>
          </a:p>
        </p:txBody>
      </p:sp>
      <p:sp>
        <p:nvSpPr>
          <p:cNvPr id="96" name="Google Shape;96;p15">
            <a:extLst>
              <a:ext uri="{FF2B5EF4-FFF2-40B4-BE49-F238E27FC236}">
                <a16:creationId xmlns:a16="http://schemas.microsoft.com/office/drawing/2014/main" id="{5478B513-AC4A-08BB-9972-528D29CE75BE}"/>
              </a:ext>
            </a:extLst>
          </p:cNvPr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83F104EB-EAA3-C4E8-F1A2-5A3E48C63B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785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86DDC5DA-CE22-45E0-0883-FAE4E91E8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>
            <a:extLst>
              <a:ext uri="{FF2B5EF4-FFF2-40B4-BE49-F238E27FC236}">
                <a16:creationId xmlns:a16="http://schemas.microsoft.com/office/drawing/2014/main" id="{569CEE26-133C-DA38-27FD-3F7175904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867" y="597449"/>
            <a:ext cx="6858000" cy="428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>
                <a:solidFill>
                  <a:srgbClr val="39C0BA"/>
                </a:solidFill>
              </a:rPr>
              <a:t>Šta je F</a:t>
            </a:r>
            <a:r>
              <a:rPr lang="en-US" sz="3600">
                <a:solidFill>
                  <a:srgbClr val="39C0BA"/>
                </a:solidFill>
              </a:rPr>
              <a:t>F</a:t>
            </a:r>
            <a:r>
              <a:rPr lang="sr-Latn-RS" sz="3600">
                <a:solidFill>
                  <a:srgbClr val="39C0BA"/>
                </a:solidFill>
              </a:rPr>
              <a:t>mpeg</a:t>
            </a:r>
            <a:r>
              <a:rPr lang="en-US" sz="3600">
                <a:solidFill>
                  <a:srgbClr val="39C0BA"/>
                </a:solidFill>
              </a:rPr>
              <a:t>?</a:t>
            </a:r>
            <a:endParaRPr sz="3600">
              <a:solidFill>
                <a:srgbClr val="39C0BA"/>
              </a:solidFill>
            </a:endParaRPr>
          </a:p>
        </p:txBody>
      </p:sp>
      <p:sp>
        <p:nvSpPr>
          <p:cNvPr id="109" name="Google Shape;109;p17">
            <a:extLst>
              <a:ext uri="{FF2B5EF4-FFF2-40B4-BE49-F238E27FC236}">
                <a16:creationId xmlns:a16="http://schemas.microsoft.com/office/drawing/2014/main" id="{2CF225EC-5137-0598-B259-20DCE6220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7671" y="1542376"/>
            <a:ext cx="7282796" cy="2681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en-US" sz="2000"/>
              <a:t>Cross-platform re</a:t>
            </a:r>
            <a:r>
              <a:rPr lang="sr-Latn-RS" sz="2000"/>
              <a:t>šenje za snimanje, konvertovanje i strimovanje audio i video sadržaja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Vodeći multimedijalni frejmvork sposoban da dekodira, kodira, filtrira, reprodukuje... gotovo sve što su ljudi i mašine stvorili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Ffmpeg je frejmork i source-code, nije proizvod spreman za upotrebu odmah po instalaciji</a:t>
            </a:r>
            <a:endParaRPr sz="2000"/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D069B887-BC62-1CBA-C4D1-EF200E817E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BB241-F1B7-C2F2-E765-CE459735F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6439"/>
            <a:ext cx="2076086" cy="10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8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5D6933B8-5AF6-CC3E-F0AD-21B98B464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>
            <a:extLst>
              <a:ext uri="{FF2B5EF4-FFF2-40B4-BE49-F238E27FC236}">
                <a16:creationId xmlns:a16="http://schemas.microsoft.com/office/drawing/2014/main" id="{5A9C2B66-F7E9-0833-6230-427879738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9867" y="597449"/>
            <a:ext cx="6858000" cy="4289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>
                <a:solidFill>
                  <a:srgbClr val="39C0BA"/>
                </a:solidFill>
              </a:rPr>
              <a:t>Šta je F</a:t>
            </a:r>
            <a:r>
              <a:rPr lang="en-US" sz="3600">
                <a:solidFill>
                  <a:srgbClr val="39C0BA"/>
                </a:solidFill>
              </a:rPr>
              <a:t>F</a:t>
            </a:r>
            <a:r>
              <a:rPr lang="sr-Latn-RS" sz="3600">
                <a:solidFill>
                  <a:srgbClr val="39C0BA"/>
                </a:solidFill>
              </a:rPr>
              <a:t>mpeg</a:t>
            </a:r>
            <a:r>
              <a:rPr lang="en-US" sz="3600">
                <a:solidFill>
                  <a:srgbClr val="39C0BA"/>
                </a:solidFill>
              </a:rPr>
              <a:t>?</a:t>
            </a:r>
            <a:endParaRPr sz="3600">
              <a:solidFill>
                <a:srgbClr val="39C0BA"/>
              </a:solidFill>
            </a:endParaRPr>
          </a:p>
        </p:txBody>
      </p:sp>
      <p:sp>
        <p:nvSpPr>
          <p:cNvPr id="109" name="Google Shape;109;p17">
            <a:extLst>
              <a:ext uri="{FF2B5EF4-FFF2-40B4-BE49-F238E27FC236}">
                <a16:creationId xmlns:a16="http://schemas.microsoft.com/office/drawing/2014/main" id="{2724DBF2-9F01-876A-B48E-5B7E2AF9E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83734" y="1888941"/>
            <a:ext cx="7282796" cy="2115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Open-source alat za manipulaciju audio (video) fajlova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Nastao 2000. godine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Redovno se ažurira (poslednja verzija izašla 30. sept.)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Koristi razne biblioteke i alate za svoj rad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◦"/>
            </a:pPr>
            <a:r>
              <a:rPr lang="sr-Latn-RS" sz="2000"/>
              <a:t>Može se koristiti samostalno preko komandne linije (CLI)</a:t>
            </a:r>
            <a:endParaRPr sz="2000"/>
          </a:p>
        </p:txBody>
      </p:sp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661F49EC-1926-B2D4-0773-2F57195EF2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6C050-F46B-7EAE-49B4-612F92FB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6439"/>
            <a:ext cx="2076086" cy="10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0143542-39F4-62DC-8805-77BA7F056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>
            <a:extLst>
              <a:ext uri="{FF2B5EF4-FFF2-40B4-BE49-F238E27FC236}">
                <a16:creationId xmlns:a16="http://schemas.microsoft.com/office/drawing/2014/main" id="{4B0D84F0-A7FD-A45E-0CB0-71B2E5DBDAF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633815" y="166027"/>
            <a:ext cx="2463683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/>
              <a:t>GUI vs CLI</a:t>
            </a:r>
            <a:endParaRPr sz="3600"/>
          </a:p>
        </p:txBody>
      </p:sp>
      <p:sp>
        <p:nvSpPr>
          <p:cNvPr id="123" name="Google Shape;123;p18">
            <a:extLst>
              <a:ext uri="{FF2B5EF4-FFF2-40B4-BE49-F238E27FC236}">
                <a16:creationId xmlns:a16="http://schemas.microsoft.com/office/drawing/2014/main" id="{4D657F3D-CD0F-E8DF-2959-FD40427F3E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5E683CEA-BADC-AA00-3965-BA58450F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92" y="1325827"/>
            <a:ext cx="3542065" cy="2491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5F8079-5F50-6FDB-167C-2C7114ECC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442" y="1325827"/>
            <a:ext cx="3542065" cy="24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946073CF-9803-3096-E956-564A4CF4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>
            <a:extLst>
              <a:ext uri="{FF2B5EF4-FFF2-40B4-BE49-F238E27FC236}">
                <a16:creationId xmlns:a16="http://schemas.microsoft.com/office/drawing/2014/main" id="{418B9838-C97D-FA1D-1F6F-54AEDFD377D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/>
              <a:t>Osnovne odlike</a:t>
            </a:r>
            <a:endParaRPr sz="3600"/>
          </a:p>
        </p:txBody>
      </p:sp>
      <p:sp>
        <p:nvSpPr>
          <p:cNvPr id="96" name="Google Shape;96;p15">
            <a:extLst>
              <a:ext uri="{FF2B5EF4-FFF2-40B4-BE49-F238E27FC236}">
                <a16:creationId xmlns:a16="http://schemas.microsoft.com/office/drawing/2014/main" id="{D0730867-D3E6-C6F9-9613-4AC3E77913B6}"/>
              </a:ext>
            </a:extLst>
          </p:cNvPr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>
            <a:extLst>
              <a:ext uri="{FF2B5EF4-FFF2-40B4-BE49-F238E27FC236}">
                <a16:creationId xmlns:a16="http://schemas.microsoft.com/office/drawing/2014/main" id="{D9DFA557-6C72-D5F3-C4EE-3C897D3D33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3425831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433</Words>
  <Application>Microsoft Office PowerPoint</Application>
  <PresentationFormat>On-screen Show (16:9)</PresentationFormat>
  <Paragraphs>113</Paragraphs>
  <Slides>32</Slides>
  <Notes>32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Helvetica</vt:lpstr>
      <vt:lpstr>Quicksand</vt:lpstr>
      <vt:lpstr>Arial</vt:lpstr>
      <vt:lpstr>Eleanor template</vt:lpstr>
      <vt:lpstr>Aplikacija za rad sa audio fajlovima</vt:lpstr>
      <vt:lpstr>Sadržaj</vt:lpstr>
      <vt:lpstr>Uvod</vt:lpstr>
      <vt:lpstr>Uvod</vt:lpstr>
      <vt:lpstr>Šta je FFmpeg?</vt:lpstr>
      <vt:lpstr>Šta je FFmpeg?</vt:lpstr>
      <vt:lpstr>Šta je FFmpeg?</vt:lpstr>
      <vt:lpstr>GUI vs CLI</vt:lpstr>
      <vt:lpstr>Osnovne odlike</vt:lpstr>
      <vt:lpstr>Osnovne odlike</vt:lpstr>
      <vt:lpstr>Ffmpeg komande</vt:lpstr>
      <vt:lpstr>Ffmpeg funkcije (Python biblioteka)</vt:lpstr>
      <vt:lpstr>Kada koristiti FFmpeg?</vt:lpstr>
      <vt:lpstr>Kada koristiti FFmpeg?</vt:lpstr>
      <vt:lpstr>Aplikacija</vt:lpstr>
      <vt:lpstr>Tehnologije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Danilo</cp:lastModifiedBy>
  <cp:revision>30</cp:revision>
  <dcterms:modified xsi:type="dcterms:W3CDTF">2024-12-11T15:04:07Z</dcterms:modified>
</cp:coreProperties>
</file>